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14"/>
  </p:notesMasterIdLst>
  <p:sldIdLst>
    <p:sldId id="268" r:id="rId2"/>
    <p:sldId id="267" r:id="rId3"/>
    <p:sldId id="262" r:id="rId4"/>
    <p:sldId id="256" r:id="rId5"/>
    <p:sldId id="260" r:id="rId6"/>
    <p:sldId id="264" r:id="rId7"/>
    <p:sldId id="263" r:id="rId8"/>
    <p:sldId id="259" r:id="rId9"/>
    <p:sldId id="265" r:id="rId10"/>
    <p:sldId id="258" r:id="rId11"/>
    <p:sldId id="257" r:id="rId12"/>
    <p:sldId id="269" r:id="rId13"/>
  </p:sldIdLst>
  <p:sldSz cx="12192000" cy="6858000"/>
  <p:notesSz cx="6858000" cy="9144000"/>
  <p:embeddedFontLst>
    <p:embeddedFont>
      <p:font typeface="Bilbo-hand" panose="020B0604020202020204"/>
      <p:regular r:id="rId15"/>
    </p:embeddedFont>
    <p:embeddedFont>
      <p:font typeface="Bilbo-hand-Bold" panose="020B0604020202020204"/>
      <p:bold r:id="rId16"/>
    </p:embeddedFont>
    <p:embeddedFont>
      <p:font typeface="Bilbo-hand-fine" panose="020B0604020202020204"/>
      <p:regular r:id="rId17"/>
    </p:embeddedFont>
    <p:embeddedFont>
      <p:font typeface="Party Business" panose="020B0604020202020204"/>
      <p:regular r:id="rId18"/>
    </p:embeddedFont>
    <p:embeddedFont>
      <p:font typeface="Ringbearer Medium" panose="020B0604020202020204"/>
      <p:regular r:id="rId19"/>
    </p:embeddedFont>
    <p:embeddedFont>
      <p:font typeface="Roboto" panose="020B0604020202020204"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6A5D"/>
    <a:srgbClr val="E3F0FF"/>
    <a:srgbClr val="ADE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E225F-F16A-D409-F3A9-B392C1D9357B}" v="1" dt="2023-11-22T18:27:28.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o, Christopher" userId="c10ab142-aab4-4480-82ba-04ea4d838eab" providerId="ADAL" clId="{2F5CC0FF-D6A3-704E-BF1E-EF2536B039C9}"/>
    <pc:docChg chg="delSld">
      <pc:chgData name="Tyo, Christopher" userId="c10ab142-aab4-4480-82ba-04ea4d838eab" providerId="ADAL" clId="{2F5CC0FF-D6A3-704E-BF1E-EF2536B039C9}" dt="2023-11-22T18:29:16.574" v="0" actId="2696"/>
      <pc:docMkLst>
        <pc:docMk/>
      </pc:docMkLst>
      <pc:sldChg chg="del">
        <pc:chgData name="Tyo, Christopher" userId="c10ab142-aab4-4480-82ba-04ea4d838eab" providerId="ADAL" clId="{2F5CC0FF-D6A3-704E-BF1E-EF2536B039C9}" dt="2023-11-22T18:29:16.574" v="0" actId="2696"/>
        <pc:sldMkLst>
          <pc:docMk/>
          <pc:sldMk cId="118085371" sldId="261"/>
        </pc:sldMkLst>
      </pc:sldChg>
    </pc:docChg>
  </pc:docChgLst>
  <pc:docChgLst>
    <pc:chgData name="Tyo, Christopher" userId="S::christopher.tyo@53.com::c10ab142-aab4-4480-82ba-04ea4d838eab" providerId="AD" clId="Web-{91EE225F-F16A-D409-F3A9-B392C1D9357B}"/>
    <pc:docChg chg="delSld">
      <pc:chgData name="Tyo, Christopher" userId="S::christopher.tyo@53.com::c10ab142-aab4-4480-82ba-04ea4d838eab" providerId="AD" clId="Web-{91EE225F-F16A-D409-F3A9-B392C1D9357B}" dt="2023-11-22T18:27:28.100" v="0"/>
      <pc:docMkLst>
        <pc:docMk/>
      </pc:docMkLst>
      <pc:sldChg chg="del">
        <pc:chgData name="Tyo, Christopher" userId="S::christopher.tyo@53.com::c10ab142-aab4-4480-82ba-04ea4d838eab" providerId="AD" clId="Web-{91EE225F-F16A-D409-F3A9-B392C1D9357B}" dt="2023-11-22T18:27:28.100" v="0"/>
        <pc:sldMkLst>
          <pc:docMk/>
          <pc:sldMk cId="0"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75F3C-DC1B-CE41-A595-6535291D5A61}"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E19D8-40A0-1C4F-BD94-2CFDCECD12AF}" type="slidenum">
              <a:rPr lang="en-US" smtClean="0"/>
              <a:t>‹#›</a:t>
            </a:fld>
            <a:endParaRPr lang="en-US"/>
          </a:p>
        </p:txBody>
      </p:sp>
    </p:spTree>
    <p:extLst>
      <p:ext uri="{BB962C8B-B14F-4D97-AF65-F5344CB8AC3E}">
        <p14:creationId xmlns:p14="http://schemas.microsoft.com/office/powerpoint/2010/main" val="294343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xxblurxx.deviantart.com/art/You-Shall-Not-Pass-163888390"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knownbucharest.com/6-day-romania-private-tour-bukovina-moldova-transylvania/wine-cellars-garboiu-winery-romania/"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reativecommons.org/licenses/by-nc-nd/3.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it.ly/2lwfHz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9E19D8-40A0-1C4F-BD94-2CFDCECD12AF}" type="slidenum">
              <a:rPr lang="en-US" smtClean="0"/>
              <a:t>2</a:t>
            </a:fld>
            <a:endParaRPr lang="en-US"/>
          </a:p>
        </p:txBody>
      </p:sp>
    </p:spTree>
    <p:extLst>
      <p:ext uri="{BB962C8B-B14F-4D97-AF65-F5344CB8AC3E}">
        <p14:creationId xmlns:p14="http://schemas.microsoft.com/office/powerpoint/2010/main" val="233118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Morn - Own work, CC BY-SA 3.0, https://</a:t>
            </a:r>
            <a:r>
              <a:rPr lang="en-US" err="1"/>
              <a:t>commons.wikimedia.org</a:t>
            </a:r>
            <a:r>
              <a:rPr lang="en-US"/>
              <a:t>/w/</a:t>
            </a:r>
            <a:r>
              <a:rPr lang="en-US" err="1"/>
              <a:t>index.php?curid</a:t>
            </a:r>
            <a:r>
              <a:rPr lang="en-US"/>
              <a:t>=48463774</a:t>
            </a:r>
          </a:p>
          <a:p>
            <a:endParaRPr lang="en-US"/>
          </a:p>
        </p:txBody>
      </p:sp>
      <p:sp>
        <p:nvSpPr>
          <p:cNvPr id="4" name="Slide Number Placeholder 3"/>
          <p:cNvSpPr>
            <a:spLocks noGrp="1"/>
          </p:cNvSpPr>
          <p:nvPr>
            <p:ph type="sldNum" sz="quarter" idx="5"/>
          </p:nvPr>
        </p:nvSpPr>
        <p:spPr/>
        <p:txBody>
          <a:bodyPr/>
          <a:lstStyle/>
          <a:p>
            <a:fld id="{2C9E19D8-40A0-1C4F-BD94-2CFDCECD12AF}" type="slidenum">
              <a:rPr lang="en-US" smtClean="0"/>
              <a:t>4</a:t>
            </a:fld>
            <a:endParaRPr lang="en-US"/>
          </a:p>
        </p:txBody>
      </p:sp>
    </p:spTree>
    <p:extLst>
      <p:ext uri="{BB962C8B-B14F-4D97-AF65-F5344CB8AC3E}">
        <p14:creationId xmlns:p14="http://schemas.microsoft.com/office/powerpoint/2010/main" val="337285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9E19D8-40A0-1C4F-BD94-2CFDCECD12AF}" type="slidenum">
              <a:rPr lang="en-US" smtClean="0"/>
              <a:t>5</a:t>
            </a:fld>
            <a:endParaRPr lang="en-US"/>
          </a:p>
        </p:txBody>
      </p:sp>
    </p:spTree>
    <p:extLst>
      <p:ext uri="{BB962C8B-B14F-4D97-AF65-F5344CB8AC3E}">
        <p14:creationId xmlns:p14="http://schemas.microsoft.com/office/powerpoint/2010/main" val="271495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9E19D8-40A0-1C4F-BD94-2CFDCECD12AF}" type="slidenum">
              <a:rPr lang="en-US" smtClean="0"/>
              <a:t>6</a:t>
            </a:fld>
            <a:endParaRPr lang="en-US"/>
          </a:p>
        </p:txBody>
      </p:sp>
    </p:spTree>
    <p:extLst>
      <p:ext uri="{BB962C8B-B14F-4D97-AF65-F5344CB8AC3E}">
        <p14:creationId xmlns:p14="http://schemas.microsoft.com/office/powerpoint/2010/main" val="165415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hlinkClick r:id="rId3" tooltip="https://xxblurxx.deviantart.com/art/You-Shall-Not-Pass-163888390"/>
              </a:rPr>
              <a:t>This Photo</a:t>
            </a:r>
            <a:r>
              <a:rPr lang="en-US" sz="1200"/>
              <a:t> by Unknown Author is licensed under </a:t>
            </a:r>
            <a:r>
              <a:rPr lang="en-US" sz="1200">
                <a:hlinkClick r:id="rId4" tooltip="https://creativecommons.org/licenses/by-sa/3.0/"/>
              </a:rPr>
              <a:t>CC BY-SA</a:t>
            </a:r>
            <a:endParaRPr lang="en-US" sz="1200"/>
          </a:p>
          <a:p>
            <a:endParaRPr lang="en-US"/>
          </a:p>
        </p:txBody>
      </p:sp>
      <p:sp>
        <p:nvSpPr>
          <p:cNvPr id="4" name="Slide Number Placeholder 3"/>
          <p:cNvSpPr>
            <a:spLocks noGrp="1"/>
          </p:cNvSpPr>
          <p:nvPr>
            <p:ph type="sldNum" sz="quarter" idx="5"/>
          </p:nvPr>
        </p:nvSpPr>
        <p:spPr/>
        <p:txBody>
          <a:bodyPr/>
          <a:lstStyle/>
          <a:p>
            <a:fld id="{2C9E19D8-40A0-1C4F-BD94-2CFDCECD12AF}" type="slidenum">
              <a:rPr lang="en-US" smtClean="0"/>
              <a:t>8</a:t>
            </a:fld>
            <a:endParaRPr lang="en-US"/>
          </a:p>
        </p:txBody>
      </p:sp>
    </p:spTree>
    <p:extLst>
      <p:ext uri="{BB962C8B-B14F-4D97-AF65-F5344CB8AC3E}">
        <p14:creationId xmlns:p14="http://schemas.microsoft.com/office/powerpoint/2010/main" val="378792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9E19D8-40A0-1C4F-BD94-2CFDCECD12AF}" type="slidenum">
              <a:rPr lang="en-US" smtClean="0"/>
              <a:t>9</a:t>
            </a:fld>
            <a:endParaRPr lang="en-US"/>
          </a:p>
        </p:txBody>
      </p:sp>
    </p:spTree>
    <p:extLst>
      <p:ext uri="{BB962C8B-B14F-4D97-AF65-F5344CB8AC3E}">
        <p14:creationId xmlns:p14="http://schemas.microsoft.com/office/powerpoint/2010/main" val="3986427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hlinkClick r:id="rId3" tooltip="https://unknownbucharest.com/6-day-romania-private-tour-bukovina-moldova-transylvania/wine-cellars-garboiu-winery-romania/">
                  <a:extLst>
                    <a:ext uri="{A12FA001-AC4F-418D-AE19-62706E023703}">
                      <ahyp:hlinkClr xmlns:ahyp="http://schemas.microsoft.com/office/drawing/2018/hyperlinkcolor" val="tx"/>
                    </a:ext>
                  </a:extLst>
                </a:hlinkClick>
              </a:rPr>
              <a:t>This Photo</a:t>
            </a:r>
            <a:r>
              <a:rPr lang="en-US" sz="800">
                <a:solidFill>
                  <a:srgbClr val="FFFFFF"/>
                </a:solidFill>
              </a:rPr>
              <a:t> by Unknown Author is licensed under </a:t>
            </a:r>
            <a:r>
              <a:rPr lang="en-US" sz="8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800">
              <a:solidFill>
                <a:srgbClr val="FFFFFF"/>
              </a:solidFill>
            </a:endParaRPr>
          </a:p>
          <a:p>
            <a:endParaRPr lang="en-US"/>
          </a:p>
        </p:txBody>
      </p:sp>
      <p:sp>
        <p:nvSpPr>
          <p:cNvPr id="4" name="Slide Number Placeholder 3"/>
          <p:cNvSpPr>
            <a:spLocks noGrp="1"/>
          </p:cNvSpPr>
          <p:nvPr>
            <p:ph type="sldNum" sz="quarter" idx="5"/>
          </p:nvPr>
        </p:nvSpPr>
        <p:spPr/>
        <p:txBody>
          <a:bodyPr/>
          <a:lstStyle/>
          <a:p>
            <a:fld id="{2C9E19D8-40A0-1C4F-BD94-2CFDCECD12AF}" type="slidenum">
              <a:rPr lang="en-US" smtClean="0"/>
              <a:t>10</a:t>
            </a:fld>
            <a:endParaRPr lang="en-US"/>
          </a:p>
        </p:txBody>
      </p:sp>
    </p:spTree>
    <p:extLst>
      <p:ext uri="{BB962C8B-B14F-4D97-AF65-F5344CB8AC3E}">
        <p14:creationId xmlns:p14="http://schemas.microsoft.com/office/powerpoint/2010/main" val="2009039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a:solidFill>
                  <a:srgbClr val="FFFFDB"/>
                </a:solidFill>
                <a:effectLst/>
                <a:latin typeface="Roboto" panose="020F0502020204030204" pitchFamily="34" charset="0"/>
              </a:rPr>
              <a:t>James Ellis, was excerpted from </a:t>
            </a:r>
            <a:r>
              <a:rPr lang="en-US" b="0" i="0" u="sng">
                <a:solidFill>
                  <a:srgbClr val="B16C53"/>
                </a:solidFill>
                <a:effectLst/>
                <a:latin typeface="Roboto" panose="02000000000000000000" pitchFamily="2" charset="0"/>
                <a:hlinkClick r:id="rId3"/>
              </a:rPr>
              <a:t>Newsweek's Special Edition: J.R.R. Tolkien—The Mind of a Genius</a:t>
            </a:r>
            <a:endParaRPr lang="en-US"/>
          </a:p>
        </p:txBody>
      </p:sp>
      <p:sp>
        <p:nvSpPr>
          <p:cNvPr id="4" name="Slide Number Placeholder 3"/>
          <p:cNvSpPr>
            <a:spLocks noGrp="1"/>
          </p:cNvSpPr>
          <p:nvPr>
            <p:ph type="sldNum" sz="quarter" idx="5"/>
          </p:nvPr>
        </p:nvSpPr>
        <p:spPr/>
        <p:txBody>
          <a:bodyPr/>
          <a:lstStyle/>
          <a:p>
            <a:fld id="{2C9E19D8-40A0-1C4F-BD94-2CFDCECD12AF}" type="slidenum">
              <a:rPr lang="en-US" smtClean="0"/>
              <a:t>11</a:t>
            </a:fld>
            <a:endParaRPr lang="en-US"/>
          </a:p>
        </p:txBody>
      </p:sp>
    </p:spTree>
    <p:extLst>
      <p:ext uri="{BB962C8B-B14F-4D97-AF65-F5344CB8AC3E}">
        <p14:creationId xmlns:p14="http://schemas.microsoft.com/office/powerpoint/2010/main" val="3525371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1E4A05-C6F7-DD42-A71A-F8ADD816C928}"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3839181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1E4A05-C6F7-DD42-A71A-F8ADD816C928}"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3040179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1E4A05-C6F7-DD42-A71A-F8ADD816C928}"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223970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1E4A05-C6F7-DD42-A71A-F8ADD816C928}"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296132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1E4A05-C6F7-DD42-A71A-F8ADD816C928}"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2679407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1E4A05-C6F7-DD42-A71A-F8ADD816C928}"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1650691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1E4A05-C6F7-DD42-A71A-F8ADD816C928}"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236428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1E4A05-C6F7-DD42-A71A-F8ADD816C928}" type="datetimeFigureOut">
              <a:rPr lang="en-US" smtClean="0"/>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3539804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E4A05-C6F7-DD42-A71A-F8ADD816C928}" type="datetimeFigureOut">
              <a:rPr lang="en-US" smtClean="0"/>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1594975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1E4A05-C6F7-DD42-A71A-F8ADD816C928}"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253880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1E4A05-C6F7-DD42-A71A-F8ADD816C928}"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FFEF5-5C3A-B741-850E-72EC09035CFE}" type="slidenum">
              <a:rPr lang="en-US" smtClean="0"/>
              <a:t>‹#›</a:t>
            </a:fld>
            <a:endParaRPr lang="en-US"/>
          </a:p>
        </p:txBody>
      </p:sp>
    </p:spTree>
    <p:extLst>
      <p:ext uri="{BB962C8B-B14F-4D97-AF65-F5344CB8AC3E}">
        <p14:creationId xmlns:p14="http://schemas.microsoft.com/office/powerpoint/2010/main" val="3154515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56A5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E4A05-C6F7-DD42-A71A-F8ADD816C928}" type="datetimeFigureOut">
              <a:rPr lang="en-US" smtClean="0"/>
              <a:t>11/22/2023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EFFEF5-5C3A-B741-850E-72EC09035CFE}" type="slidenum">
              <a:rPr lang="en-US" smtClean="0"/>
              <a:t>‹#›</a:t>
            </a:fld>
            <a:endParaRPr lang="en-US"/>
          </a:p>
        </p:txBody>
      </p:sp>
    </p:spTree>
    <p:extLst>
      <p:ext uri="{BB962C8B-B14F-4D97-AF65-F5344CB8AC3E}">
        <p14:creationId xmlns:p14="http://schemas.microsoft.com/office/powerpoint/2010/main" val="1832952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unknownbucharest.com/6-day-romania-private-tour-bukovina-moldova-transylvania/wine-cellars-garboiu-winery-romani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5.png"/><Relationship Id="rId7" Type="http://schemas.openxmlformats.org/officeDocument/2006/relationships/hyperlink" Target="https://www.learncisco.net/courses/icnd-1/building-a-network/ethernet-protocol.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https://xxblurxx.deviantart.com/art/You-Shall-Not-Pass-16388839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een moon with a shamrock and a clover&#10;&#10;Description automatically generated">
            <a:extLst>
              <a:ext uri="{FF2B5EF4-FFF2-40B4-BE49-F238E27FC236}">
                <a16:creationId xmlns:a16="http://schemas.microsoft.com/office/drawing/2014/main" id="{E7E047A7-252F-37B0-D7FB-ACF5A8454EDA}"/>
              </a:ext>
            </a:extLst>
          </p:cNvPr>
          <p:cNvPicPr>
            <a:picLocks noChangeAspect="1"/>
          </p:cNvPicPr>
          <p:nvPr/>
        </p:nvPicPr>
        <p:blipFill rotWithShape="1">
          <a:blip r:embed="rId2"/>
          <a:srcRect t="29723" r="9090" b="2131"/>
          <a:stretch/>
        </p:blipFill>
        <p:spPr>
          <a:xfrm>
            <a:off x="3523488" y="10"/>
            <a:ext cx="8668512" cy="6857990"/>
          </a:xfrm>
          <a:prstGeom prst="rect">
            <a:avLst/>
          </a:prstGeom>
        </p:spPr>
      </p:pic>
      <p:sp>
        <p:nvSpPr>
          <p:cNvPr id="65"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DC6D08-E7FA-CCF9-348C-C6A4406618DE}"/>
              </a:ext>
            </a:extLst>
          </p:cNvPr>
          <p:cNvSpPr>
            <a:spLocks noGrp="1"/>
          </p:cNvSpPr>
          <p:nvPr>
            <p:ph type="ctrTitle"/>
          </p:nvPr>
        </p:nvSpPr>
        <p:spPr>
          <a:xfrm>
            <a:off x="477981" y="1122363"/>
            <a:ext cx="4023360" cy="3204134"/>
          </a:xfrm>
        </p:spPr>
        <p:txBody>
          <a:bodyPr anchor="b">
            <a:normAutofit/>
          </a:bodyPr>
          <a:lstStyle/>
          <a:p>
            <a:pPr algn="l"/>
            <a:r>
              <a:rPr lang="en-US" sz="4800">
                <a:solidFill>
                  <a:schemeClr val="bg1"/>
                </a:solidFill>
                <a:latin typeface="Ringbearer Medium" panose="0202060205030B020303" pitchFamily="18" charset="0"/>
                <a:cs typeface="Myanmar Text" panose="020B0502040204020203" pitchFamily="34" charset="0"/>
              </a:rPr>
              <a:t>Tolkien would have been a great CISO</a:t>
            </a:r>
          </a:p>
        </p:txBody>
      </p:sp>
      <p:sp>
        <p:nvSpPr>
          <p:cNvPr id="4" name="Subtitle 3">
            <a:extLst>
              <a:ext uri="{FF2B5EF4-FFF2-40B4-BE49-F238E27FC236}">
                <a16:creationId xmlns:a16="http://schemas.microsoft.com/office/drawing/2014/main" id="{5CB31FDC-6C6E-51E7-4DFB-1D2F311771E6}"/>
              </a:ext>
            </a:extLst>
          </p:cNvPr>
          <p:cNvSpPr>
            <a:spLocks noGrp="1"/>
          </p:cNvSpPr>
          <p:nvPr>
            <p:ph type="subTitle" idx="1"/>
          </p:nvPr>
        </p:nvSpPr>
        <p:spPr>
          <a:xfrm>
            <a:off x="477980" y="4872922"/>
            <a:ext cx="4023359" cy="1208141"/>
          </a:xfrm>
        </p:spPr>
        <p:txBody>
          <a:bodyPr>
            <a:normAutofit/>
          </a:bodyPr>
          <a:lstStyle/>
          <a:p>
            <a:pPr algn="l"/>
            <a:r>
              <a:rPr lang="en-US" sz="4000" b="1">
                <a:solidFill>
                  <a:schemeClr val="bg1"/>
                </a:solidFill>
                <a:latin typeface="Bilbo-hand-Bold" pitchFamily="2" charset="0"/>
              </a:rPr>
              <a:t>Building meaning through storytelling</a:t>
            </a:r>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989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helf of wine bottles&#10;&#10;Description automatically generated">
            <a:extLst>
              <a:ext uri="{FF2B5EF4-FFF2-40B4-BE49-F238E27FC236}">
                <a16:creationId xmlns:a16="http://schemas.microsoft.com/office/drawing/2014/main" id="{CB7D2397-13C7-47ED-0AD2-33AF69890AA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4345" y="-478774"/>
            <a:ext cx="5861662" cy="7815548"/>
          </a:xfrm>
          <a:prstGeom prst="rect">
            <a:avLst/>
          </a:prstGeom>
          <a:effectLst>
            <a:softEdge rad="317500"/>
          </a:effectLst>
        </p:spPr>
      </p:pic>
      <p:sp>
        <p:nvSpPr>
          <p:cNvPr id="5" name="TextBox 4">
            <a:extLst>
              <a:ext uri="{FF2B5EF4-FFF2-40B4-BE49-F238E27FC236}">
                <a16:creationId xmlns:a16="http://schemas.microsoft.com/office/drawing/2014/main" id="{F4E1D4E9-A605-B60B-7BFE-DAC9E7B7FB39}"/>
              </a:ext>
            </a:extLst>
          </p:cNvPr>
          <p:cNvSpPr txBox="1"/>
          <p:nvPr/>
        </p:nvSpPr>
        <p:spPr>
          <a:xfrm>
            <a:off x="5861662" y="2989808"/>
            <a:ext cx="6140450" cy="2454300"/>
          </a:xfrm>
          <a:prstGeom prst="rect">
            <a:avLst/>
          </a:prstGeom>
        </p:spPr>
        <p:txBody>
          <a:bodyPr vert="horz" lIns="91440" tIns="45720" rIns="91440" bIns="45720" rtlCol="0">
            <a:normAutofit/>
          </a:bodyPr>
          <a:lstStyle/>
          <a:p>
            <a:pPr defTabSz="914400">
              <a:lnSpc>
                <a:spcPct val="90000"/>
              </a:lnSpc>
              <a:spcAft>
                <a:spcPts val="600"/>
              </a:spcAft>
            </a:pPr>
            <a:r>
              <a:rPr lang="en-US" sz="4000" b="1">
                <a:solidFill>
                  <a:schemeClr val="bg1">
                    <a:alpha val="80000"/>
                  </a:schemeClr>
                </a:solidFill>
                <a:latin typeface="Bilbo-hand-Bold" pitchFamily="2" charset="0"/>
                <a:cs typeface="Myanmar Text" panose="020B0502040204020203" pitchFamily="34" charset="0"/>
              </a:rPr>
              <a:t>“… like discovering a complete wine cellar filled with bottles of amazing wine of a kind and  flavor never tasted before. It quite intoxicated me.”</a:t>
            </a:r>
          </a:p>
        </p:txBody>
      </p:sp>
      <p:sp>
        <p:nvSpPr>
          <p:cNvPr id="2" name="TextBox 1">
            <a:extLst>
              <a:ext uri="{FF2B5EF4-FFF2-40B4-BE49-F238E27FC236}">
                <a16:creationId xmlns:a16="http://schemas.microsoft.com/office/drawing/2014/main" id="{319A01E2-63A0-B93A-BEF1-0EEAE7D6A11E}"/>
              </a:ext>
            </a:extLst>
          </p:cNvPr>
          <p:cNvSpPr txBox="1"/>
          <p:nvPr/>
        </p:nvSpPr>
        <p:spPr>
          <a:xfrm>
            <a:off x="7789083" y="6545717"/>
            <a:ext cx="184730" cy="200055"/>
          </a:xfrm>
          <a:prstGeom prst="rect">
            <a:avLst/>
          </a:prstGeom>
          <a:solidFill>
            <a:srgbClr val="000000"/>
          </a:solidFill>
        </p:spPr>
        <p:txBody>
          <a:bodyPr wrap="none" rtlCol="0">
            <a:spAutoFit/>
          </a:bodyPr>
          <a:lstStyle/>
          <a:p>
            <a:pPr algn="r">
              <a:spcAft>
                <a:spcPts val="600"/>
              </a:spcAft>
            </a:pPr>
            <a:endParaRPr lang="en-US" sz="700">
              <a:solidFill>
                <a:srgbClr val="FFFFFF"/>
              </a:solidFill>
            </a:endParaRPr>
          </a:p>
        </p:txBody>
      </p:sp>
    </p:spTree>
    <p:extLst>
      <p:ext uri="{BB962C8B-B14F-4D97-AF65-F5344CB8AC3E}">
        <p14:creationId xmlns:p14="http://schemas.microsoft.com/office/powerpoint/2010/main" val="1699418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D9759409-BDF8-4BFD-9AF3-4B5C04C2A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818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1030">
            <a:extLst>
              <a:ext uri="{FF2B5EF4-FFF2-40B4-BE49-F238E27FC236}">
                <a16:creationId xmlns:a16="http://schemas.microsoft.com/office/drawing/2014/main" id="{CBE3092D-4105-4026-9B66-A0011E0CA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8B28355B-7AFE-1396-8B86-7BC425D0EE86}"/>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0489" b="232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E1D4E9-A605-B60B-7BFE-DAC9E7B7FB39}"/>
              </a:ext>
            </a:extLst>
          </p:cNvPr>
          <p:cNvSpPr txBox="1"/>
          <p:nvPr/>
        </p:nvSpPr>
        <p:spPr>
          <a:xfrm>
            <a:off x="622287" y="812926"/>
            <a:ext cx="6781800" cy="3714104"/>
          </a:xfrm>
          <a:prstGeom prst="rect">
            <a:avLst/>
          </a:prstGeom>
        </p:spPr>
        <p:txBody>
          <a:bodyPr vert="horz" lIns="91440" tIns="45720" rIns="91440" bIns="45720" rtlCol="0" anchor="t">
            <a:normAutofit/>
          </a:bodyPr>
          <a:lstStyle/>
          <a:p>
            <a:pPr defTabSz="914400">
              <a:lnSpc>
                <a:spcPct val="90000"/>
              </a:lnSpc>
              <a:spcAft>
                <a:spcPts val="600"/>
              </a:spcAft>
            </a:pPr>
            <a:r>
              <a:rPr lang="en-US" sz="6600" b="1">
                <a:solidFill>
                  <a:schemeClr val="bg1"/>
                </a:solidFill>
                <a:latin typeface="Bilbo-hand-Bold" pitchFamily="2" charset="0"/>
              </a:rPr>
              <a:t>“(He) didn’t invent fantasy but he defined it in the minds of millions.”</a:t>
            </a:r>
          </a:p>
        </p:txBody>
      </p:sp>
      <p:pic>
        <p:nvPicPr>
          <p:cNvPr id="1026" name="Picture 2" descr="J.R.R. Tolkien: The Mind of a Genius by Newsweek | Goodreads">
            <a:extLst>
              <a:ext uri="{FF2B5EF4-FFF2-40B4-BE49-F238E27FC236}">
                <a16:creationId xmlns:a16="http://schemas.microsoft.com/office/drawing/2014/main" id="{D9EF3071-36E4-3FEC-1B4E-39B434A1F64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bwMode="auto">
          <a:xfrm rot="708075">
            <a:off x="8026354" y="812926"/>
            <a:ext cx="3244412" cy="4159503"/>
          </a:xfrm>
          <a:prstGeom prst="rect">
            <a:avLst/>
          </a:prstGeom>
          <a:solidFill>
            <a:srgbClr val="FFFFFF">
              <a:shade val="85000"/>
            </a:srgbClr>
          </a:solidFill>
          <a:ln w="190500" cap="sq">
            <a:solidFill>
              <a:schemeClr val="tx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11800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31454D1-4E42-8933-084D-C60A87AE088F}"/>
              </a:ext>
            </a:extLst>
          </p:cNvPr>
          <p:cNvPicPr>
            <a:picLocks noChangeAspect="1"/>
          </p:cNvPicPr>
          <p:nvPr/>
        </p:nvPicPr>
        <p:blipFill rotWithShape="1">
          <a:blip r:embed="rId2">
            <a:alphaModFix amt="50000"/>
          </a:blip>
          <a:srcRect t="4555" b="39195"/>
          <a:stretch/>
        </p:blipFill>
        <p:spPr>
          <a:xfrm>
            <a:off x="20" y="1"/>
            <a:ext cx="12191980" cy="6857999"/>
          </a:xfrm>
          <a:prstGeom prst="rect">
            <a:avLst/>
          </a:prstGeom>
        </p:spPr>
      </p:pic>
      <p:sp>
        <p:nvSpPr>
          <p:cNvPr id="2" name="Title 1">
            <a:extLst>
              <a:ext uri="{FF2B5EF4-FFF2-40B4-BE49-F238E27FC236}">
                <a16:creationId xmlns:a16="http://schemas.microsoft.com/office/drawing/2014/main" id="{DC57743F-688C-5B21-D736-C908AAE5C550}"/>
              </a:ext>
            </a:extLst>
          </p:cNvPr>
          <p:cNvSpPr>
            <a:spLocks noGrp="1"/>
          </p:cNvSpPr>
          <p:nvPr>
            <p:ph type="title"/>
          </p:nvPr>
        </p:nvSpPr>
        <p:spPr>
          <a:xfrm>
            <a:off x="1409700" y="1390397"/>
            <a:ext cx="9144000" cy="2900518"/>
          </a:xfrm>
        </p:spPr>
        <p:txBody>
          <a:bodyPr vert="horz" lIns="91440" tIns="45720" rIns="91440" bIns="45720" rtlCol="0" anchor="b">
            <a:normAutofit/>
          </a:bodyPr>
          <a:lstStyle/>
          <a:p>
            <a:pPr algn="ctr"/>
            <a:r>
              <a:rPr lang="en-US" sz="8800">
                <a:solidFill>
                  <a:srgbClr val="FFFFFF"/>
                </a:solidFill>
                <a:effectLst>
                  <a:glow rad="228600">
                    <a:srgbClr val="456A5D">
                      <a:alpha val="40000"/>
                    </a:srgbClr>
                  </a:glow>
                </a:effectLst>
                <a:latin typeface="Party Business" pitchFamily="2" charset="0"/>
              </a:rPr>
              <a:t>Many thanks</a:t>
            </a:r>
          </a:p>
        </p:txBody>
      </p:sp>
      <p:sp>
        <p:nvSpPr>
          <p:cNvPr id="3" name="Moon 2">
            <a:extLst>
              <a:ext uri="{FF2B5EF4-FFF2-40B4-BE49-F238E27FC236}">
                <a16:creationId xmlns:a16="http://schemas.microsoft.com/office/drawing/2014/main" id="{BF5495D0-6CDB-7201-664A-BA4C5E85E638}"/>
              </a:ext>
            </a:extLst>
          </p:cNvPr>
          <p:cNvSpPr/>
          <p:nvPr/>
        </p:nvSpPr>
        <p:spPr>
          <a:xfrm>
            <a:off x="-2425690" y="-1374648"/>
            <a:ext cx="6417127" cy="9607296"/>
          </a:xfrm>
          <a:prstGeom prst="moon">
            <a:avLst>
              <a:gd name="adj" fmla="val 47064"/>
            </a:avLst>
          </a:prstGeom>
          <a:solidFill>
            <a:schemeClr val="bg1"/>
          </a:solidFill>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oon 4">
            <a:extLst>
              <a:ext uri="{FF2B5EF4-FFF2-40B4-BE49-F238E27FC236}">
                <a16:creationId xmlns:a16="http://schemas.microsoft.com/office/drawing/2014/main" id="{66E55628-448E-86D4-4C96-E659620CF4B0}"/>
              </a:ext>
            </a:extLst>
          </p:cNvPr>
          <p:cNvSpPr/>
          <p:nvPr/>
        </p:nvSpPr>
        <p:spPr>
          <a:xfrm rot="10800000">
            <a:off x="8231422" y="-1374650"/>
            <a:ext cx="6676562" cy="9607296"/>
          </a:xfrm>
          <a:prstGeom prst="moon">
            <a:avLst>
              <a:gd name="adj" fmla="val 47064"/>
            </a:avLst>
          </a:prstGeom>
          <a:solidFill>
            <a:schemeClr val="bg1"/>
          </a:solidFill>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927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DCB00-AE60-291D-D052-C4EB56253338}"/>
              </a:ext>
            </a:extLst>
          </p:cNvPr>
          <p:cNvSpPr>
            <a:spLocks noGrp="1"/>
          </p:cNvSpPr>
          <p:nvPr>
            <p:ph type="title"/>
          </p:nvPr>
        </p:nvSpPr>
        <p:spPr>
          <a:xfrm>
            <a:off x="5875518" y="126426"/>
            <a:ext cx="4840010" cy="1807305"/>
          </a:xfrm>
        </p:spPr>
        <p:txBody>
          <a:bodyPr>
            <a:normAutofit/>
          </a:bodyPr>
          <a:lstStyle/>
          <a:p>
            <a:r>
              <a:rPr lang="en-US" sz="6600" b="1">
                <a:solidFill>
                  <a:schemeClr val="accent5">
                    <a:lumMod val="20000"/>
                    <a:lumOff val="80000"/>
                  </a:schemeClr>
                </a:solidFill>
                <a:latin typeface="Bilbo-hand-Bold" pitchFamily="2" charset="0"/>
              </a:rPr>
              <a:t>Who am I</a:t>
            </a:r>
          </a:p>
        </p:txBody>
      </p:sp>
      <p:pic>
        <p:nvPicPr>
          <p:cNvPr id="5" name="Picture 4" descr="A person with glasses and a beard&#10;&#10;Description automatically generated">
            <a:extLst>
              <a:ext uri="{FF2B5EF4-FFF2-40B4-BE49-F238E27FC236}">
                <a16:creationId xmlns:a16="http://schemas.microsoft.com/office/drawing/2014/main" id="{0ADBD41E-22B3-B4E4-2870-62CB8D5E1988}"/>
              </a:ext>
            </a:extLst>
          </p:cNvPr>
          <p:cNvPicPr>
            <a:picLocks noChangeAspect="1"/>
          </p:cNvPicPr>
          <p:nvPr/>
        </p:nvPicPr>
        <p:blipFill rotWithShape="1">
          <a:blip r:embed="rId3"/>
          <a:srcRect l="3515" r="10811"/>
          <a:stretch/>
        </p:blipFill>
        <p:spPr>
          <a:xfrm>
            <a:off x="0" y="10"/>
            <a:ext cx="5875518"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Content Placeholder 6">
            <a:extLst>
              <a:ext uri="{FF2B5EF4-FFF2-40B4-BE49-F238E27FC236}">
                <a16:creationId xmlns:a16="http://schemas.microsoft.com/office/drawing/2014/main" id="{218F84BB-E7FB-BA41-04A9-FE7B943833AB}"/>
              </a:ext>
            </a:extLst>
          </p:cNvPr>
          <p:cNvSpPr>
            <a:spLocks noGrp="1"/>
          </p:cNvSpPr>
          <p:nvPr>
            <p:ph idx="1"/>
          </p:nvPr>
        </p:nvSpPr>
        <p:spPr>
          <a:xfrm>
            <a:off x="5875518" y="1933731"/>
            <a:ext cx="6316482" cy="4677947"/>
          </a:xfrm>
        </p:spPr>
        <p:txBody>
          <a:bodyPr>
            <a:normAutofit fontScale="92500" lnSpcReduction="20000"/>
          </a:bodyPr>
          <a:lstStyle/>
          <a:p>
            <a:pPr marL="0" indent="0">
              <a:buNone/>
            </a:pPr>
            <a:r>
              <a:rPr lang="en-US" sz="4300">
                <a:solidFill>
                  <a:schemeClr val="accent5">
                    <a:lumMod val="20000"/>
                    <a:lumOff val="80000"/>
                  </a:schemeClr>
                </a:solidFill>
                <a:latin typeface="Party Business" pitchFamily="2" charset="0"/>
              </a:rPr>
              <a:t>Chris Tyo (Tie-OH)</a:t>
            </a:r>
          </a:p>
          <a:p>
            <a:pPr marL="0" indent="0">
              <a:buNone/>
            </a:pPr>
            <a:endParaRPr lang="en-US" sz="3600">
              <a:solidFill>
                <a:schemeClr val="accent5">
                  <a:lumMod val="20000"/>
                  <a:lumOff val="80000"/>
                </a:schemeClr>
              </a:solidFill>
              <a:latin typeface="Party Business" pitchFamily="2" charset="0"/>
            </a:endParaRPr>
          </a:p>
          <a:p>
            <a:pPr marL="0" indent="0">
              <a:buNone/>
            </a:pPr>
            <a:r>
              <a:rPr lang="en-US" sz="3600">
                <a:solidFill>
                  <a:schemeClr val="accent5">
                    <a:lumMod val="20000"/>
                    <a:lumOff val="80000"/>
                  </a:schemeClr>
                </a:solidFill>
                <a:latin typeface="Party Business" pitchFamily="2" charset="0"/>
              </a:rPr>
              <a:t>Director of Detection, Analysis, and Response @ Fifth Third Bank</a:t>
            </a:r>
          </a:p>
          <a:p>
            <a:pPr marL="0" indent="0">
              <a:buNone/>
            </a:pPr>
            <a:r>
              <a:rPr lang="en-US" sz="3600">
                <a:solidFill>
                  <a:schemeClr val="accent5">
                    <a:lumMod val="20000"/>
                    <a:lumOff val="80000"/>
                  </a:schemeClr>
                </a:solidFill>
                <a:latin typeface="Party Business" pitchFamily="2" charset="0"/>
              </a:rPr>
              <a:t>Husband &amp; Father of 2</a:t>
            </a:r>
          </a:p>
          <a:p>
            <a:pPr marL="0" indent="0">
              <a:buNone/>
            </a:pPr>
            <a:r>
              <a:rPr lang="en-US" sz="3600">
                <a:solidFill>
                  <a:schemeClr val="accent5">
                    <a:lumMod val="20000"/>
                    <a:lumOff val="80000"/>
                  </a:schemeClr>
                </a:solidFill>
                <a:latin typeface="Ringbearer Medium" panose="0202060205030B020303" pitchFamily="18" charset="0"/>
              </a:rPr>
              <a:t>EE</a:t>
            </a:r>
            <a:r>
              <a:rPr lang="en-US" sz="3600">
                <a:solidFill>
                  <a:schemeClr val="accent5">
                    <a:lumMod val="20000"/>
                    <a:lumOff val="80000"/>
                  </a:schemeClr>
                </a:solidFill>
                <a:latin typeface="Party Business" pitchFamily="2" charset="0"/>
              </a:rPr>
              <a:t> from Ohio University, Math Minor</a:t>
            </a:r>
          </a:p>
          <a:p>
            <a:pPr marL="0" indent="0">
              <a:buNone/>
            </a:pPr>
            <a:r>
              <a:rPr lang="en-US" sz="3600">
                <a:solidFill>
                  <a:schemeClr val="accent5">
                    <a:lumMod val="20000"/>
                    <a:lumOff val="80000"/>
                  </a:schemeClr>
                </a:solidFill>
                <a:latin typeface="Ringbearer Medium" panose="0202060205030B020303" pitchFamily="18" charset="0"/>
              </a:rPr>
              <a:t>AV</a:t>
            </a:r>
            <a:r>
              <a:rPr lang="en-US" sz="3600">
                <a:solidFill>
                  <a:schemeClr val="accent5">
                    <a:lumMod val="20000"/>
                    <a:lumOff val="80000"/>
                  </a:schemeClr>
                </a:solidFill>
                <a:latin typeface="Party Business" pitchFamily="2" charset="0"/>
              </a:rPr>
              <a:t> wannabe</a:t>
            </a:r>
          </a:p>
          <a:p>
            <a:pPr marL="0" indent="0">
              <a:buNone/>
            </a:pPr>
            <a:r>
              <a:rPr lang="en-US" sz="3600" err="1">
                <a:solidFill>
                  <a:schemeClr val="accent5">
                    <a:lumMod val="20000"/>
                    <a:lumOff val="80000"/>
                  </a:schemeClr>
                </a:solidFill>
                <a:latin typeface="Party Business" pitchFamily="2" charset="0"/>
              </a:rPr>
              <a:t>Occassional</a:t>
            </a:r>
            <a:r>
              <a:rPr lang="en-US" sz="3600">
                <a:solidFill>
                  <a:schemeClr val="accent5">
                    <a:lumMod val="20000"/>
                    <a:lumOff val="80000"/>
                  </a:schemeClr>
                </a:solidFill>
                <a:latin typeface="Party Business" pitchFamily="2" charset="0"/>
              </a:rPr>
              <a:t> disc golfer</a:t>
            </a:r>
          </a:p>
          <a:p>
            <a:pPr marL="0" indent="0">
              <a:buNone/>
            </a:pPr>
            <a:r>
              <a:rPr lang="en-US" sz="3600">
                <a:solidFill>
                  <a:schemeClr val="accent5">
                    <a:lumMod val="20000"/>
                    <a:lumOff val="80000"/>
                  </a:schemeClr>
                </a:solidFill>
                <a:latin typeface="Party Business" pitchFamily="2" charset="0"/>
              </a:rPr>
              <a:t>Coffee</a:t>
            </a:r>
          </a:p>
        </p:txBody>
      </p:sp>
    </p:spTree>
    <p:extLst>
      <p:ext uri="{BB962C8B-B14F-4D97-AF65-F5344CB8AC3E}">
        <p14:creationId xmlns:p14="http://schemas.microsoft.com/office/powerpoint/2010/main" val="3482469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96DCB00-AE60-291D-D052-C4EB56253338}"/>
              </a:ext>
            </a:extLst>
          </p:cNvPr>
          <p:cNvSpPr>
            <a:spLocks noGrp="1"/>
          </p:cNvSpPr>
          <p:nvPr>
            <p:ph type="title"/>
          </p:nvPr>
        </p:nvSpPr>
        <p:spPr>
          <a:xfrm>
            <a:off x="546546" y="669925"/>
            <a:ext cx="4650862" cy="4812755"/>
          </a:xfrm>
        </p:spPr>
        <p:txBody>
          <a:bodyPr anchor="b">
            <a:normAutofit/>
          </a:bodyPr>
          <a:lstStyle/>
          <a:p>
            <a:pPr algn="r"/>
            <a:r>
              <a:rPr lang="en-US" sz="7200">
                <a:solidFill>
                  <a:schemeClr val="bg1"/>
                </a:solidFill>
                <a:latin typeface="Party Business" pitchFamily="2" charset="0"/>
              </a:rPr>
              <a:t>Who was JRR Tolkien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108899-B88A-3B07-239F-1D3D209163EE}"/>
              </a:ext>
            </a:extLst>
          </p:cNvPr>
          <p:cNvSpPr>
            <a:spLocks noGrp="1"/>
          </p:cNvSpPr>
          <p:nvPr>
            <p:ph idx="1"/>
          </p:nvPr>
        </p:nvSpPr>
        <p:spPr>
          <a:xfrm>
            <a:off x="6490314" y="753042"/>
            <a:ext cx="4562272" cy="5172060"/>
          </a:xfrm>
        </p:spPr>
        <p:txBody>
          <a:bodyPr anchor="ctr">
            <a:normAutofit/>
          </a:bodyPr>
          <a:lstStyle/>
          <a:p>
            <a:r>
              <a:rPr lang="en-US" sz="4000">
                <a:solidFill>
                  <a:schemeClr val="bg1"/>
                </a:solidFill>
                <a:latin typeface="Party Business" pitchFamily="2" charset="0"/>
              </a:rPr>
              <a:t>Author</a:t>
            </a:r>
          </a:p>
          <a:p>
            <a:r>
              <a:rPr lang="en-US" sz="4000">
                <a:solidFill>
                  <a:schemeClr val="bg1"/>
                </a:solidFill>
                <a:latin typeface="Party Business" pitchFamily="2" charset="0"/>
              </a:rPr>
              <a:t>Linguist</a:t>
            </a:r>
          </a:p>
          <a:p>
            <a:r>
              <a:rPr lang="en-US" sz="4000">
                <a:solidFill>
                  <a:schemeClr val="bg1"/>
                </a:solidFill>
                <a:latin typeface="Party Business" pitchFamily="2" charset="0"/>
              </a:rPr>
              <a:t>Professor</a:t>
            </a:r>
          </a:p>
          <a:p>
            <a:r>
              <a:rPr lang="en-US" sz="4000">
                <a:solidFill>
                  <a:schemeClr val="bg1"/>
                </a:solidFill>
                <a:latin typeface="Party Business" pitchFamily="2" charset="0"/>
              </a:rPr>
              <a:t>Influencer</a:t>
            </a:r>
          </a:p>
          <a:p>
            <a:r>
              <a:rPr lang="en-US" sz="4000">
                <a:solidFill>
                  <a:schemeClr val="bg1"/>
                </a:solidFill>
                <a:latin typeface="Party Business" pitchFamily="2" charset="0"/>
              </a:rPr>
              <a:t>Father</a:t>
            </a:r>
          </a:p>
          <a:p>
            <a:r>
              <a:rPr lang="en-US" sz="4000">
                <a:solidFill>
                  <a:schemeClr val="bg1"/>
                </a:solidFill>
                <a:latin typeface="Party Business" pitchFamily="2" charset="0"/>
              </a:rPr>
              <a:t>Veteran</a:t>
            </a:r>
          </a:p>
          <a:p>
            <a:r>
              <a:rPr lang="en-US" sz="4000">
                <a:solidFill>
                  <a:schemeClr val="bg1"/>
                </a:solidFill>
                <a:latin typeface="Party Business" pitchFamily="2" charset="0"/>
              </a:rPr>
              <a:t>Not actually a CISO</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26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Rectangle 1051">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defined">
            <a:extLst>
              <a:ext uri="{FF2B5EF4-FFF2-40B4-BE49-F238E27FC236}">
                <a16:creationId xmlns:a16="http://schemas.microsoft.com/office/drawing/2014/main" id="{73684722-CF0E-5930-D19E-76ADFF51BD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23" r="29036"/>
          <a:stretch/>
        </p:blipFill>
        <p:spPr bwMode="auto">
          <a:xfrm>
            <a:off x="8841493" y="0"/>
            <a:ext cx="3350507" cy="6857999"/>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E5384-10FC-359D-C689-C9F2307A2FEF}"/>
              </a:ext>
            </a:extLst>
          </p:cNvPr>
          <p:cNvSpPr>
            <a:spLocks noGrp="1"/>
          </p:cNvSpPr>
          <p:nvPr>
            <p:ph type="ctrTitle"/>
          </p:nvPr>
        </p:nvSpPr>
        <p:spPr>
          <a:xfrm>
            <a:off x="4489597" y="1195378"/>
            <a:ext cx="3212806" cy="1773733"/>
          </a:xfrm>
        </p:spPr>
        <p:txBody>
          <a:bodyPr anchor="b">
            <a:normAutofit/>
          </a:bodyPr>
          <a:lstStyle/>
          <a:p>
            <a:r>
              <a:rPr lang="en-US" sz="4800">
                <a:solidFill>
                  <a:srgbClr val="E3F0FF"/>
                </a:solidFill>
                <a:latin typeface="Party Business" pitchFamily="2" charset="0"/>
              </a:rPr>
              <a:t>Hobbit</a:t>
            </a:r>
            <a:br>
              <a:rPr lang="en-US" sz="4800">
                <a:solidFill>
                  <a:srgbClr val="E3F0FF"/>
                </a:solidFill>
                <a:latin typeface="Party Business" pitchFamily="2" charset="0"/>
              </a:rPr>
            </a:br>
            <a:r>
              <a:rPr lang="en-US" sz="4800">
                <a:solidFill>
                  <a:srgbClr val="E3F0FF"/>
                </a:solidFill>
                <a:latin typeface="Ringbearer Medium" panose="0202060205030B020303" pitchFamily="18" charset="0"/>
              </a:rPr>
              <a:t>1937</a:t>
            </a:r>
          </a:p>
        </p:txBody>
      </p:sp>
      <p:sp>
        <p:nvSpPr>
          <p:cNvPr id="3" name="Subtitle 2">
            <a:extLst>
              <a:ext uri="{FF2B5EF4-FFF2-40B4-BE49-F238E27FC236}">
                <a16:creationId xmlns:a16="http://schemas.microsoft.com/office/drawing/2014/main" id="{E2A90ED7-B3F4-F9A9-9B75-E112ECC9D003}"/>
              </a:ext>
            </a:extLst>
          </p:cNvPr>
          <p:cNvSpPr>
            <a:spLocks noGrp="1"/>
          </p:cNvSpPr>
          <p:nvPr>
            <p:ph type="subTitle" idx="1"/>
          </p:nvPr>
        </p:nvSpPr>
        <p:spPr>
          <a:xfrm>
            <a:off x="4517065" y="2969111"/>
            <a:ext cx="3157870" cy="2743534"/>
          </a:xfrm>
        </p:spPr>
        <p:txBody>
          <a:bodyPr anchor="t">
            <a:normAutofit fontScale="92500"/>
          </a:bodyPr>
          <a:lstStyle/>
          <a:p>
            <a:r>
              <a:rPr lang="en-US" sz="3200">
                <a:solidFill>
                  <a:srgbClr val="ADE2D8"/>
                </a:solidFill>
                <a:latin typeface="Bilbo-hand-fine" pitchFamily="2" charset="0"/>
              </a:rPr>
              <a:t>Z1 was being built by Konrad </a:t>
            </a:r>
            <a:r>
              <a:rPr lang="en-US" sz="3200" err="1">
                <a:solidFill>
                  <a:srgbClr val="ADE2D8"/>
                </a:solidFill>
                <a:latin typeface="Bilbo-hand-fine" pitchFamily="2" charset="0"/>
              </a:rPr>
              <a:t>Zuse</a:t>
            </a:r>
            <a:r>
              <a:rPr lang="en-US" sz="3200">
                <a:solidFill>
                  <a:srgbClr val="ADE2D8"/>
                </a:solidFill>
                <a:latin typeface="Bilbo-hand-fine" pitchFamily="2" charset="0"/>
              </a:rPr>
              <a:t>. The Worlds first programmable computer. Weighed about 1 ton and had over 20k components.</a:t>
            </a:r>
          </a:p>
        </p:txBody>
      </p:sp>
      <p:pic>
        <p:nvPicPr>
          <p:cNvPr id="4" name="Picture 3">
            <a:extLst>
              <a:ext uri="{FF2B5EF4-FFF2-40B4-BE49-F238E27FC236}">
                <a16:creationId xmlns:a16="http://schemas.microsoft.com/office/drawing/2014/main" id="{069A04BC-1563-3B2E-0231-0B65DAC82361}"/>
              </a:ext>
            </a:extLst>
          </p:cNvPr>
          <p:cNvPicPr>
            <a:picLocks noChangeAspect="1"/>
          </p:cNvPicPr>
          <p:nvPr/>
        </p:nvPicPr>
        <p:blipFill rotWithShape="1">
          <a:blip r:embed="rId4"/>
          <a:srcRect l="39833" t="2" r="-988"/>
          <a:stretch/>
        </p:blipFill>
        <p:spPr>
          <a:xfrm>
            <a:off x="0" y="-1"/>
            <a:ext cx="3350507" cy="6858000"/>
          </a:xfrm>
          <a:prstGeom prst="rect">
            <a:avLst/>
          </a:prstGeom>
        </p:spPr>
      </p:pic>
    </p:spTree>
    <p:extLst>
      <p:ext uri="{BB962C8B-B14F-4D97-AF65-F5344CB8AC3E}">
        <p14:creationId xmlns:p14="http://schemas.microsoft.com/office/powerpoint/2010/main" val="915078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1058">
            <a:extLst>
              <a:ext uri="{FF2B5EF4-FFF2-40B4-BE49-F238E27FC236}">
                <a16:creationId xmlns:a16="http://schemas.microsoft.com/office/drawing/2014/main" id="{A3329613-8831-4432-A62D-24A970EF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655E46-56AD-D4A8-9E4A-292AE53ABC0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l="32226" r="23904" b="-2"/>
          <a:stretch/>
        </p:blipFill>
        <p:spPr>
          <a:xfrm>
            <a:off x="-1" y="1"/>
            <a:ext cx="3353367" cy="6857999"/>
          </a:xfrm>
          <a:prstGeom prst="rect">
            <a:avLst/>
          </a:prstGeom>
        </p:spPr>
      </p:pic>
      <p:sp>
        <p:nvSpPr>
          <p:cNvPr id="1061" name="Rectangle 1060">
            <a:extLst>
              <a:ext uri="{FF2B5EF4-FFF2-40B4-BE49-F238E27FC236}">
                <a16:creationId xmlns:a16="http://schemas.microsoft.com/office/drawing/2014/main" id="{2A4E0407-A637-4681-B905-C53E421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9744" y="685800"/>
            <a:ext cx="4232512"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E5384-10FC-359D-C689-C9F2307A2FEF}"/>
              </a:ext>
            </a:extLst>
          </p:cNvPr>
          <p:cNvSpPr>
            <a:spLocks noGrp="1"/>
          </p:cNvSpPr>
          <p:nvPr>
            <p:ph type="ctrTitle"/>
          </p:nvPr>
        </p:nvSpPr>
        <p:spPr>
          <a:xfrm>
            <a:off x="4489597" y="1195379"/>
            <a:ext cx="3212806" cy="1762974"/>
          </a:xfrm>
        </p:spPr>
        <p:txBody>
          <a:bodyPr vert="horz" lIns="91440" tIns="45720" rIns="91440" bIns="45720" rtlCol="0" anchor="b">
            <a:normAutofit/>
          </a:bodyPr>
          <a:lstStyle/>
          <a:p>
            <a:r>
              <a:rPr lang="en-US" sz="4800">
                <a:solidFill>
                  <a:srgbClr val="E3F0FF"/>
                </a:solidFill>
                <a:latin typeface="Party Business" pitchFamily="2" charset="0"/>
              </a:rPr>
              <a:t>fin</a:t>
            </a:r>
            <a:br>
              <a:rPr lang="en-US" sz="4800">
                <a:solidFill>
                  <a:srgbClr val="E3F0FF"/>
                </a:solidFill>
                <a:latin typeface="Party Business" pitchFamily="2" charset="0"/>
              </a:rPr>
            </a:br>
            <a:r>
              <a:rPr lang="en-US" sz="4800">
                <a:solidFill>
                  <a:srgbClr val="E3F0FF"/>
                </a:solidFill>
                <a:latin typeface="Party Business" pitchFamily="2" charset="0"/>
              </a:rPr>
              <a:t>1973</a:t>
            </a:r>
          </a:p>
        </p:txBody>
      </p:sp>
      <p:sp>
        <p:nvSpPr>
          <p:cNvPr id="3" name="Subtitle 2">
            <a:extLst>
              <a:ext uri="{FF2B5EF4-FFF2-40B4-BE49-F238E27FC236}">
                <a16:creationId xmlns:a16="http://schemas.microsoft.com/office/drawing/2014/main" id="{E2A90ED7-B3F4-F9A9-9B75-E112ECC9D003}"/>
              </a:ext>
            </a:extLst>
          </p:cNvPr>
          <p:cNvSpPr>
            <a:spLocks noGrp="1"/>
          </p:cNvSpPr>
          <p:nvPr>
            <p:ph type="subTitle" idx="1"/>
          </p:nvPr>
        </p:nvSpPr>
        <p:spPr>
          <a:xfrm>
            <a:off x="4517065" y="2958353"/>
            <a:ext cx="3157870" cy="2754292"/>
          </a:xfrm>
        </p:spPr>
        <p:txBody>
          <a:bodyPr vert="horz" lIns="91440" tIns="45720" rIns="91440" bIns="45720" rtlCol="0" anchor="t">
            <a:normAutofit/>
          </a:bodyPr>
          <a:lstStyle/>
          <a:p>
            <a:r>
              <a:rPr lang="en-US" sz="3200">
                <a:solidFill>
                  <a:srgbClr val="ADE2D8"/>
                </a:solidFill>
                <a:latin typeface="Bilbo-hand-fine" pitchFamily="2" charset="0"/>
              </a:rPr>
              <a:t>TCP and Ethernet invented in Palo Alto, CA by Robert Metcalfe and David Boggs</a:t>
            </a:r>
          </a:p>
        </p:txBody>
      </p:sp>
      <p:pic>
        <p:nvPicPr>
          <p:cNvPr id="7" name="Picture 6" descr="A diagram of a computer network&#10;&#10;Description automatically generated with medium confidence">
            <a:extLst>
              <a:ext uri="{FF2B5EF4-FFF2-40B4-BE49-F238E27FC236}">
                <a16:creationId xmlns:a16="http://schemas.microsoft.com/office/drawing/2014/main" id="{F8A3B112-D777-5606-133A-6F45DF0D72D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837473B0-CC2E-450A-ABE3-18F120FF3D39}">
                <a1611:picAttrSrcUrl xmlns:a1611="http://schemas.microsoft.com/office/drawing/2016/11/main" r:id="rId7"/>
              </a:ext>
            </a:extLst>
          </a:blip>
          <a:srcRect l="28479" r="41597" b="1"/>
          <a:stretch/>
        </p:blipFill>
        <p:spPr>
          <a:xfrm>
            <a:off x="8838633" y="-6"/>
            <a:ext cx="3350527" cy="6858000"/>
          </a:xfrm>
          <a:prstGeom prst="rect">
            <a:avLst/>
          </a:prstGeom>
        </p:spPr>
      </p:pic>
      <p:sp>
        <p:nvSpPr>
          <p:cNvPr id="8" name="TextBox 7">
            <a:extLst>
              <a:ext uri="{FF2B5EF4-FFF2-40B4-BE49-F238E27FC236}">
                <a16:creationId xmlns:a16="http://schemas.microsoft.com/office/drawing/2014/main" id="{81D2BC9A-D897-CABD-E262-E12422102F50}"/>
              </a:ext>
            </a:extLst>
          </p:cNvPr>
          <p:cNvSpPr txBox="1"/>
          <p:nvPr/>
        </p:nvSpPr>
        <p:spPr>
          <a:xfrm>
            <a:off x="9882118" y="6657939"/>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www.learncisco.net/courses/icnd-1/building-a-network/ethernet-protocol.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803376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5506809-D9AC-CE3D-AEC9-B48C6BAF05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25" b="24225"/>
          <a:stretch/>
        </p:blipFill>
        <p:spPr bwMode="auto">
          <a:xfrm>
            <a:off x="3280249"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E1D4E9-A605-B60B-7BFE-DAC9E7B7FB39}"/>
              </a:ext>
            </a:extLst>
          </p:cNvPr>
          <p:cNvSpPr txBox="1"/>
          <p:nvPr/>
        </p:nvSpPr>
        <p:spPr>
          <a:xfrm>
            <a:off x="437242" y="677794"/>
            <a:ext cx="6979557" cy="5867923"/>
          </a:xfrm>
          <a:prstGeom prst="rect">
            <a:avLst/>
          </a:prstGeom>
        </p:spPr>
        <p:txBody>
          <a:bodyPr vert="horz" lIns="91440" tIns="45720" rIns="91440" bIns="45720" rtlCol="0">
            <a:normAutofit/>
          </a:bodyPr>
          <a:lstStyle/>
          <a:p>
            <a:pPr defTabSz="914400">
              <a:lnSpc>
                <a:spcPct val="90000"/>
              </a:lnSpc>
              <a:spcAft>
                <a:spcPts val="600"/>
              </a:spcAft>
            </a:pPr>
            <a:r>
              <a:rPr lang="en-US" sz="4800" b="1">
                <a:solidFill>
                  <a:schemeClr val="bg1"/>
                </a:solidFill>
                <a:latin typeface="Bilbo-hand-Bold" pitchFamily="2" charset="0"/>
              </a:rPr>
              <a:t>”Invention of a language is the foundation. The stories were made rather to provide a world for the languages than the reverse.</a:t>
            </a:r>
          </a:p>
          <a:p>
            <a:pPr indent="-228600" defTabSz="914400">
              <a:lnSpc>
                <a:spcPct val="90000"/>
              </a:lnSpc>
              <a:spcAft>
                <a:spcPts val="600"/>
              </a:spcAft>
              <a:buFont typeface="Arial" panose="020B0604020202020204" pitchFamily="34" charset="0"/>
              <a:buChar char="•"/>
            </a:pPr>
            <a:endParaRPr lang="en-US" sz="4800" b="1">
              <a:solidFill>
                <a:schemeClr val="bg1"/>
              </a:solidFill>
              <a:latin typeface="Bilbo-hand-Bold" pitchFamily="2" charset="0"/>
            </a:endParaRPr>
          </a:p>
          <a:p>
            <a:pPr defTabSz="914400">
              <a:lnSpc>
                <a:spcPct val="90000"/>
              </a:lnSpc>
              <a:spcAft>
                <a:spcPts val="600"/>
              </a:spcAft>
            </a:pPr>
            <a:r>
              <a:rPr lang="en-US" sz="4800" b="1">
                <a:solidFill>
                  <a:schemeClr val="bg1"/>
                </a:solidFill>
                <a:latin typeface="Bilbo-hand-Bold" pitchFamily="2" charset="0"/>
              </a:rPr>
              <a:t>To me, a name comes first and the story follows.”</a:t>
            </a:r>
          </a:p>
        </p:txBody>
      </p:sp>
      <p:sp>
        <p:nvSpPr>
          <p:cNvPr id="2059" name="Rectangle 205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19A01E2-63A0-B93A-BEF1-0EEAE7D6A11E}"/>
              </a:ext>
            </a:extLst>
          </p:cNvPr>
          <p:cNvSpPr txBox="1"/>
          <p:nvPr/>
        </p:nvSpPr>
        <p:spPr>
          <a:xfrm>
            <a:off x="7789083" y="6545717"/>
            <a:ext cx="184730" cy="200055"/>
          </a:xfrm>
          <a:prstGeom prst="rect">
            <a:avLst/>
          </a:prstGeom>
          <a:solidFill>
            <a:srgbClr val="000000"/>
          </a:solidFill>
        </p:spPr>
        <p:txBody>
          <a:bodyPr wrap="none" rtlCol="0">
            <a:spAutoFit/>
          </a:bodyPr>
          <a:lstStyle/>
          <a:p>
            <a:pPr algn="r">
              <a:spcAft>
                <a:spcPts val="600"/>
              </a:spcAft>
            </a:pPr>
            <a:endParaRPr lang="en-US" sz="700">
              <a:solidFill>
                <a:srgbClr val="FFFFFF"/>
              </a:solidFill>
            </a:endParaRPr>
          </a:p>
        </p:txBody>
      </p:sp>
    </p:spTree>
    <p:extLst>
      <p:ext uri="{BB962C8B-B14F-4D97-AF65-F5344CB8AC3E}">
        <p14:creationId xmlns:p14="http://schemas.microsoft.com/office/powerpoint/2010/main" val="24506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57" name="Rectangle 1056">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artoon of a person sitting in a room with rocks and a stone arch&#10;&#10;Description automatically generated">
            <a:extLst>
              <a:ext uri="{FF2B5EF4-FFF2-40B4-BE49-F238E27FC236}">
                <a16:creationId xmlns:a16="http://schemas.microsoft.com/office/drawing/2014/main" id="{39B156A6-5003-5C56-D2C5-3F39C35FD7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24" r="17834"/>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A person riding a horse&#10;&#10;Description automatically generated">
            <a:extLst>
              <a:ext uri="{FF2B5EF4-FFF2-40B4-BE49-F238E27FC236}">
                <a16:creationId xmlns:a16="http://schemas.microsoft.com/office/drawing/2014/main" id="{106E8B80-C967-28EC-A1EA-E68261980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99" r="-2" b="19586"/>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A person holding another person&#10;&#10;Description automatically generated">
            <a:extLst>
              <a:ext uri="{FF2B5EF4-FFF2-40B4-BE49-F238E27FC236}">
                <a16:creationId xmlns:a16="http://schemas.microsoft.com/office/drawing/2014/main" id="{37F06785-20C6-B734-7C4B-4DAED1664B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19" r="2" b="22722"/>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058" name="Freeform: Shape 1037">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9" name="Freeform: Shape 1039">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E45372-AC3D-E475-6CD8-61A7C244C21A}"/>
              </a:ext>
            </a:extLst>
          </p:cNvPr>
          <p:cNvSpPr>
            <a:spLocks noGrp="1"/>
          </p:cNvSpPr>
          <p:nvPr>
            <p:ph type="title"/>
          </p:nvPr>
        </p:nvSpPr>
        <p:spPr>
          <a:xfrm>
            <a:off x="448056" y="685800"/>
            <a:ext cx="2807208" cy="1325563"/>
          </a:xfrm>
        </p:spPr>
        <p:txBody>
          <a:bodyPr>
            <a:normAutofit/>
          </a:bodyPr>
          <a:lstStyle/>
          <a:p>
            <a:r>
              <a:rPr lang="en-US" sz="2800" err="1">
                <a:solidFill>
                  <a:schemeClr val="accent5">
                    <a:lumMod val="20000"/>
                    <a:lumOff val="80000"/>
                  </a:schemeClr>
                </a:solidFill>
                <a:latin typeface="Ringbearer Medium" panose="0202060205030B020303" pitchFamily="18" charset="0"/>
              </a:rPr>
              <a:t>Tolkiens’s</a:t>
            </a:r>
            <a:r>
              <a:rPr lang="en-US" sz="2800">
                <a:solidFill>
                  <a:schemeClr val="accent5">
                    <a:lumMod val="20000"/>
                    <a:lumOff val="80000"/>
                  </a:schemeClr>
                </a:solidFill>
                <a:latin typeface="Ringbearer Medium" panose="0202060205030B020303" pitchFamily="18" charset="0"/>
              </a:rPr>
              <a:t> cyber stories</a:t>
            </a:r>
          </a:p>
        </p:txBody>
      </p:sp>
      <p:sp>
        <p:nvSpPr>
          <p:cNvPr id="1060" name="Rectangle 1059">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1" name="Rectangle 106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A87CBE5-01FF-09B0-645D-14AFD5D0671B}"/>
              </a:ext>
            </a:extLst>
          </p:cNvPr>
          <p:cNvSpPr>
            <a:spLocks noGrp="1"/>
          </p:cNvSpPr>
          <p:nvPr>
            <p:ph idx="1"/>
          </p:nvPr>
        </p:nvSpPr>
        <p:spPr>
          <a:xfrm>
            <a:off x="448056" y="2258568"/>
            <a:ext cx="3311144" cy="3922776"/>
          </a:xfrm>
        </p:spPr>
        <p:txBody>
          <a:bodyPr>
            <a:normAutofit fontScale="92500" lnSpcReduction="10000"/>
          </a:bodyPr>
          <a:lstStyle/>
          <a:p>
            <a:pPr marL="0" indent="0">
              <a:buNone/>
            </a:pPr>
            <a:r>
              <a:rPr lang="en-US" sz="2400">
                <a:solidFill>
                  <a:schemeClr val="accent5">
                    <a:lumMod val="20000"/>
                    <a:lumOff val="80000"/>
                  </a:schemeClr>
                </a:solidFill>
                <a:latin typeface="Bilbo-hand" pitchFamily="2" charset="0"/>
              </a:rPr>
              <a:t>Ring Wraiths</a:t>
            </a:r>
          </a:p>
          <a:p>
            <a:pPr marL="0" indent="0">
              <a:buNone/>
            </a:pPr>
            <a:r>
              <a:rPr lang="en-US" sz="2400">
                <a:solidFill>
                  <a:schemeClr val="accent5">
                    <a:lumMod val="20000"/>
                    <a:lumOff val="80000"/>
                  </a:schemeClr>
                </a:solidFill>
                <a:latin typeface="Bilbo-hand" pitchFamily="2" charset="0"/>
              </a:rPr>
              <a:t>Pierced by a Morgul blade</a:t>
            </a:r>
          </a:p>
          <a:p>
            <a:pPr marL="0" indent="0">
              <a:buNone/>
            </a:pPr>
            <a:r>
              <a:rPr lang="en-US" sz="2400">
                <a:solidFill>
                  <a:schemeClr val="accent5">
                    <a:lumMod val="20000"/>
                    <a:lumOff val="80000"/>
                  </a:schemeClr>
                </a:solidFill>
                <a:latin typeface="Bilbo-hand" pitchFamily="2" charset="0"/>
              </a:rPr>
              <a:t>Throwing the ring in Mt. Doom</a:t>
            </a:r>
          </a:p>
          <a:p>
            <a:pPr marL="0" indent="0">
              <a:buNone/>
            </a:pPr>
            <a:r>
              <a:rPr lang="en-US" sz="2400" err="1">
                <a:solidFill>
                  <a:schemeClr val="accent5">
                    <a:lumMod val="20000"/>
                    <a:lumOff val="80000"/>
                  </a:schemeClr>
                </a:solidFill>
                <a:latin typeface="Bilbo-hand" pitchFamily="2" charset="0"/>
              </a:rPr>
              <a:t>Shelob</a:t>
            </a:r>
            <a:r>
              <a:rPr lang="en-US" sz="2400">
                <a:solidFill>
                  <a:schemeClr val="accent5">
                    <a:lumMod val="20000"/>
                    <a:lumOff val="80000"/>
                  </a:schemeClr>
                </a:solidFill>
                <a:latin typeface="Bilbo-hand" pitchFamily="2" charset="0"/>
              </a:rPr>
              <a:t> </a:t>
            </a:r>
            <a:r>
              <a:rPr lang="en-US" sz="2400" err="1">
                <a:solidFill>
                  <a:schemeClr val="accent5">
                    <a:lumMod val="20000"/>
                    <a:lumOff val="80000"/>
                  </a:schemeClr>
                </a:solidFill>
                <a:latin typeface="Bilbo-hand" pitchFamily="2" charset="0"/>
              </a:rPr>
              <a:t>paralizing</a:t>
            </a:r>
            <a:r>
              <a:rPr lang="en-US" sz="2400">
                <a:solidFill>
                  <a:schemeClr val="accent5">
                    <a:lumMod val="20000"/>
                    <a:lumOff val="80000"/>
                  </a:schemeClr>
                </a:solidFill>
                <a:latin typeface="Bilbo-hand" pitchFamily="2" charset="0"/>
              </a:rPr>
              <a:t> Frodo</a:t>
            </a:r>
          </a:p>
          <a:p>
            <a:pPr marL="0" indent="0">
              <a:buNone/>
            </a:pPr>
            <a:r>
              <a:rPr lang="en-US" sz="2400">
                <a:solidFill>
                  <a:schemeClr val="accent5">
                    <a:lumMod val="20000"/>
                    <a:lumOff val="80000"/>
                  </a:schemeClr>
                </a:solidFill>
                <a:latin typeface="Bilbo-hand" pitchFamily="2" charset="0"/>
              </a:rPr>
              <a:t>Frodo and Sam’s entire relationship during Return of the King</a:t>
            </a:r>
          </a:p>
          <a:p>
            <a:pPr marL="0" indent="0">
              <a:buNone/>
            </a:pPr>
            <a:r>
              <a:rPr lang="en-US" sz="2400">
                <a:solidFill>
                  <a:schemeClr val="accent5">
                    <a:lumMod val="20000"/>
                    <a:lumOff val="80000"/>
                  </a:schemeClr>
                </a:solidFill>
                <a:latin typeface="Bilbo-hand" pitchFamily="2" charset="0"/>
              </a:rPr>
              <a:t>The resource you go to to see what’s happened that then turns on you so much that you need to lock him in his tower and make sure nobody can interact with him</a:t>
            </a:r>
          </a:p>
          <a:p>
            <a:pPr marL="0" indent="0">
              <a:buNone/>
            </a:pPr>
            <a:endParaRPr lang="en-US" sz="2400">
              <a:solidFill>
                <a:schemeClr val="accent5">
                  <a:lumMod val="20000"/>
                  <a:lumOff val="80000"/>
                </a:schemeClr>
              </a:solidFill>
              <a:latin typeface="Bilbo-hand" pitchFamily="2" charset="0"/>
            </a:endParaRPr>
          </a:p>
        </p:txBody>
      </p:sp>
    </p:spTree>
    <p:extLst>
      <p:ext uri="{BB962C8B-B14F-4D97-AF65-F5344CB8AC3E}">
        <p14:creationId xmlns:p14="http://schemas.microsoft.com/office/powerpoint/2010/main" val="4565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3">
                                            <p:txEl>
                                              <p:pRg st="0" end="0"/>
                                            </p:txEl>
                                          </p:spTgt>
                                        </p:tgtEl>
                                      </p:cBhvr>
                                    </p:animEffect>
                                  </p:childTnLst>
                                </p:cTn>
                              </p:par>
                              <p:par>
                                <p:cTn id="9" presetID="9"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dissolve">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right)">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35" dur="500"/>
                                        <p:tgtEl>
                                          <p:spTgt spid="3">
                                            <p:txEl>
                                              <p:pRg st="4" end="4"/>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1030"/>
                                        </p:tgtEl>
                                        <p:attrNameLst>
                                          <p:attrName>style.visibility</p:attrName>
                                        </p:attrNameLst>
                                      </p:cBhvr>
                                      <p:to>
                                        <p:strVal val="visible"/>
                                      </p:to>
                                    </p:set>
                                    <p:animEffect transition="in" filter="dissolve">
                                      <p:cBhvr>
                                        <p:cTn id="38" dur="500"/>
                                        <p:tgtEl>
                                          <p:spTgt spid="1030"/>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right)">
                                      <p:cBhvr>
                                        <p:cTn id="44" dur="500"/>
                                        <p:tgtEl>
                                          <p:spTgt spid="3">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dissolve">
                                      <p:cBhvr>
                                        <p:cTn id="4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descr="A sign with a wizard holding a staff and a stick&#10;&#10;Description automatically generated">
            <a:extLst>
              <a:ext uri="{FF2B5EF4-FFF2-40B4-BE49-F238E27FC236}">
                <a16:creationId xmlns:a16="http://schemas.microsoft.com/office/drawing/2014/main" id="{8FA567C9-01C2-89DC-BD24-6755150F179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439" r="5672"/>
          <a:stretch/>
        </p:blipFill>
        <p:spPr>
          <a:xfrm>
            <a:off x="20" y="10"/>
            <a:ext cx="6095980" cy="6857990"/>
          </a:xfrm>
          <a:prstGeom prst="rect">
            <a:avLst/>
          </a:prstGeom>
        </p:spPr>
      </p:pic>
      <p:pic>
        <p:nvPicPr>
          <p:cNvPr id="1026" name="Picture 2" descr="Akamai Technologies (@Akamai) / X">
            <a:extLst>
              <a:ext uri="{FF2B5EF4-FFF2-40B4-BE49-F238E27FC236}">
                <a16:creationId xmlns:a16="http://schemas.microsoft.com/office/drawing/2014/main" id="{EC7D9945-D81E-FEF4-84C5-8E6B19DA76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53" r="2958"/>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10C9C9-31C1-D9D2-9DEC-E4760034E45C}"/>
              </a:ext>
            </a:extLst>
          </p:cNvPr>
          <p:cNvPicPr>
            <a:picLocks noChangeAspect="1"/>
          </p:cNvPicPr>
          <p:nvPr/>
        </p:nvPicPr>
        <p:blipFill>
          <a:blip r:embed="rId6"/>
          <a:stretch>
            <a:fillRect/>
          </a:stretch>
        </p:blipFill>
        <p:spPr>
          <a:xfrm>
            <a:off x="6752059" y="8129364"/>
            <a:ext cx="4442086" cy="549493"/>
          </a:xfrm>
          <a:prstGeom prst="rect">
            <a:avLst/>
          </a:prstGeom>
        </p:spPr>
      </p:pic>
    </p:spTree>
    <p:extLst>
      <p:ext uri="{BB962C8B-B14F-4D97-AF65-F5344CB8AC3E}">
        <p14:creationId xmlns:p14="http://schemas.microsoft.com/office/powerpoint/2010/main" val="1502404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AB63D4-FC73-AC4A-6944-C27013A323D2}"/>
              </a:ext>
            </a:extLst>
          </p:cNvPr>
          <p:cNvPicPr>
            <a:picLocks noChangeAspect="1"/>
          </p:cNvPicPr>
          <p:nvPr/>
        </p:nvPicPr>
        <p:blipFill rotWithShape="1">
          <a:blip r:embed="rId3"/>
          <a:srcRect t="25216" b="5145"/>
          <a:stretch/>
        </p:blipFill>
        <p:spPr>
          <a:xfrm>
            <a:off x="20" y="10"/>
            <a:ext cx="5983982" cy="3333738"/>
          </a:xfrm>
          <a:custGeom>
            <a:avLst/>
            <a:gdLst/>
            <a:ahLst/>
            <a:cxnLst/>
            <a:rect l="l" t="t" r="r" b="b"/>
            <a:pathLst>
              <a:path w="5984002" h="3333748">
                <a:moveTo>
                  <a:pt x="0" y="0"/>
                </a:moveTo>
                <a:lnTo>
                  <a:pt x="5984002" y="0"/>
                </a:lnTo>
                <a:lnTo>
                  <a:pt x="5984002" y="3207466"/>
                </a:lnTo>
                <a:lnTo>
                  <a:pt x="5974632" y="3224222"/>
                </a:lnTo>
                <a:cubicBezTo>
                  <a:pt x="5971874" y="3232240"/>
                  <a:pt x="5969769" y="3240871"/>
                  <a:pt x="5966960" y="3248619"/>
                </a:cubicBezTo>
                <a:cubicBezTo>
                  <a:pt x="5960339" y="3266468"/>
                  <a:pt x="5963751" y="3279610"/>
                  <a:pt x="5983007" y="3289222"/>
                </a:cubicBezTo>
                <a:lnTo>
                  <a:pt x="5984002" y="3290152"/>
                </a:lnTo>
                <a:lnTo>
                  <a:pt x="5984002" y="3333748"/>
                </a:lnTo>
                <a:lnTo>
                  <a:pt x="0" y="3333748"/>
                </a:lnTo>
                <a:close/>
              </a:path>
            </a:pathLst>
          </a:custGeom>
        </p:spPr>
      </p:pic>
      <p:pic>
        <p:nvPicPr>
          <p:cNvPr id="7" name="Picture 6">
            <a:extLst>
              <a:ext uri="{FF2B5EF4-FFF2-40B4-BE49-F238E27FC236}">
                <a16:creationId xmlns:a16="http://schemas.microsoft.com/office/drawing/2014/main" id="{1D068F55-45B9-908B-248E-DC5A39DDCFD6}"/>
              </a:ext>
            </a:extLst>
          </p:cNvPr>
          <p:cNvPicPr>
            <a:picLocks noChangeAspect="1"/>
          </p:cNvPicPr>
          <p:nvPr/>
        </p:nvPicPr>
        <p:blipFill rotWithShape="1">
          <a:blip r:embed="rId4"/>
          <a:srcRect l="22163" r="15836" b="-2"/>
          <a:stretch/>
        </p:blipFill>
        <p:spPr>
          <a:xfrm>
            <a:off x="20" y="3524255"/>
            <a:ext cx="2952729" cy="3333749"/>
          </a:xfrm>
          <a:custGeom>
            <a:avLst/>
            <a:gdLst/>
            <a:ahLst/>
            <a:cxnLst/>
            <a:rect l="l" t="t" r="r" b="b"/>
            <a:pathLst>
              <a:path w="2952749" h="3333749">
                <a:moveTo>
                  <a:pt x="0" y="0"/>
                </a:moveTo>
                <a:lnTo>
                  <a:pt x="2952749" y="0"/>
                </a:lnTo>
                <a:lnTo>
                  <a:pt x="2952749" y="3333749"/>
                </a:lnTo>
                <a:lnTo>
                  <a:pt x="0" y="3333749"/>
                </a:lnTo>
                <a:close/>
              </a:path>
            </a:pathLst>
          </a:custGeom>
        </p:spPr>
      </p:pic>
      <p:pic>
        <p:nvPicPr>
          <p:cNvPr id="8" name="Picture 7">
            <a:extLst>
              <a:ext uri="{FF2B5EF4-FFF2-40B4-BE49-F238E27FC236}">
                <a16:creationId xmlns:a16="http://schemas.microsoft.com/office/drawing/2014/main" id="{B09152EF-C9E7-8B10-F102-E3356444BB30}"/>
              </a:ext>
            </a:extLst>
          </p:cNvPr>
          <p:cNvPicPr>
            <a:picLocks noChangeAspect="1"/>
          </p:cNvPicPr>
          <p:nvPr/>
        </p:nvPicPr>
        <p:blipFill rotWithShape="1">
          <a:blip r:embed="rId5"/>
          <a:srcRect l="8962" r="5676" b="-4"/>
          <a:stretch/>
        </p:blipFill>
        <p:spPr>
          <a:xfrm>
            <a:off x="3143249" y="3524256"/>
            <a:ext cx="2660651" cy="3333744"/>
          </a:xfrm>
          <a:custGeom>
            <a:avLst/>
            <a:gdLst/>
            <a:ahLst/>
            <a:cxnLst/>
            <a:rect l="l" t="t" r="r" b="b"/>
            <a:pathLst>
              <a:path w="2660651" h="3333744">
                <a:moveTo>
                  <a:pt x="0" y="0"/>
                </a:moveTo>
                <a:lnTo>
                  <a:pt x="2660651" y="0"/>
                </a:lnTo>
                <a:lnTo>
                  <a:pt x="2660651" y="3333744"/>
                </a:lnTo>
                <a:lnTo>
                  <a:pt x="0" y="3333744"/>
                </a:lnTo>
                <a:close/>
              </a:path>
            </a:pathLst>
          </a:custGeom>
        </p:spPr>
      </p:pic>
      <p:grpSp>
        <p:nvGrpSpPr>
          <p:cNvPr id="1045" name="Group 1044">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046" name="Freeform: Shape 1045">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7" name="Freeform: Shape 1046">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F4E1D4E9-A605-B60B-7BFE-DAC9E7B7FB39}"/>
              </a:ext>
            </a:extLst>
          </p:cNvPr>
          <p:cNvSpPr txBox="1"/>
          <p:nvPr/>
        </p:nvSpPr>
        <p:spPr>
          <a:xfrm>
            <a:off x="7016412" y="2509128"/>
            <a:ext cx="4391024" cy="2682000"/>
          </a:xfrm>
          <a:prstGeom prst="rect">
            <a:avLst/>
          </a:prstGeom>
        </p:spPr>
        <p:txBody>
          <a:bodyPr vert="horz" lIns="91440" tIns="45720" rIns="91440" bIns="45720" rtlCol="0">
            <a:normAutofit/>
          </a:bodyPr>
          <a:lstStyle/>
          <a:p>
            <a:pPr defTabSz="914400">
              <a:lnSpc>
                <a:spcPct val="90000"/>
              </a:lnSpc>
              <a:spcAft>
                <a:spcPts val="600"/>
              </a:spcAft>
            </a:pPr>
            <a:r>
              <a:rPr lang="en-US" sz="5400" b="1">
                <a:solidFill>
                  <a:schemeClr val="bg1">
                    <a:alpha val="80000"/>
                  </a:schemeClr>
                </a:solidFill>
                <a:latin typeface="Party Business" pitchFamily="2" charset="0"/>
              </a:rPr>
              <a:t>Who is writing your story?</a:t>
            </a:r>
          </a:p>
        </p:txBody>
      </p:sp>
      <p:sp>
        <p:nvSpPr>
          <p:cNvPr id="2" name="TextBox 1">
            <a:extLst>
              <a:ext uri="{FF2B5EF4-FFF2-40B4-BE49-F238E27FC236}">
                <a16:creationId xmlns:a16="http://schemas.microsoft.com/office/drawing/2014/main" id="{319A01E2-63A0-B93A-BEF1-0EEAE7D6A11E}"/>
              </a:ext>
            </a:extLst>
          </p:cNvPr>
          <p:cNvSpPr txBox="1"/>
          <p:nvPr/>
        </p:nvSpPr>
        <p:spPr>
          <a:xfrm>
            <a:off x="7789083" y="6545717"/>
            <a:ext cx="184730" cy="200055"/>
          </a:xfrm>
          <a:prstGeom prst="rect">
            <a:avLst/>
          </a:prstGeom>
          <a:solidFill>
            <a:srgbClr val="000000"/>
          </a:solidFill>
        </p:spPr>
        <p:txBody>
          <a:bodyPr wrap="none" rtlCol="0">
            <a:spAutoFit/>
          </a:bodyPr>
          <a:lstStyle/>
          <a:p>
            <a:pPr algn="r">
              <a:spcAft>
                <a:spcPts val="600"/>
              </a:spcAft>
            </a:pPr>
            <a:endParaRPr lang="en-US" sz="700">
              <a:solidFill>
                <a:srgbClr val="FFFFFF"/>
              </a:solidFill>
            </a:endParaRPr>
          </a:p>
        </p:txBody>
      </p:sp>
    </p:spTree>
    <p:extLst>
      <p:ext uri="{BB962C8B-B14F-4D97-AF65-F5344CB8AC3E}">
        <p14:creationId xmlns:p14="http://schemas.microsoft.com/office/powerpoint/2010/main" val="16229541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12</Slides>
  <Notes>8</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Tolkien would have been a great CISO</vt:lpstr>
      <vt:lpstr>Who am I</vt:lpstr>
      <vt:lpstr>Who was JRR Tolkien</vt:lpstr>
      <vt:lpstr>Hobbit 1937</vt:lpstr>
      <vt:lpstr>fin 1973</vt:lpstr>
      <vt:lpstr>PowerPoint Presentation</vt:lpstr>
      <vt:lpstr>Tolkiens’s cyber stories</vt:lpstr>
      <vt:lpstr>PowerPoint Presentation</vt:lpstr>
      <vt:lpstr>PowerPoint Presentation</vt:lpstr>
      <vt:lpstr>PowerPoint Presentation</vt:lpstr>
      <vt:lpstr>PowerPoint Presentation</vt:lpstr>
      <vt:lpstr>Many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Hobbit - 1937</dc:title>
  <dc:creator>Tyo, Christopher</dc:creator>
  <cp:revision>1</cp:revision>
  <dcterms:created xsi:type="dcterms:W3CDTF">2023-11-15T16:33:24Z</dcterms:created>
  <dcterms:modified xsi:type="dcterms:W3CDTF">2023-11-22T18:30:07Z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Classification: Internal Use</vt:lpwstr>
  </property>
  <property fmtid="{D5CDD505-2E9C-101B-9397-08002B2CF9AE}" pid="4" name="MSIP_Label_4b0da483-98ba-4e91-86d4-4814d527b390_Enabled">
    <vt:lpwstr>true</vt:lpwstr>
  </property>
  <property fmtid="{D5CDD505-2E9C-101B-9397-08002B2CF9AE}" pid="5" name="MSIP_Label_4b0da483-98ba-4e91-86d4-4814d527b390_SetDate">
    <vt:lpwstr>2023-11-16T12:14:32Z</vt:lpwstr>
  </property>
  <property fmtid="{D5CDD505-2E9C-101B-9397-08002B2CF9AE}" pid="6" name="MSIP_Label_4b0da483-98ba-4e91-86d4-4814d527b390_Method">
    <vt:lpwstr>Privileged</vt:lpwstr>
  </property>
  <property fmtid="{D5CDD505-2E9C-101B-9397-08002B2CF9AE}" pid="7" name="MSIP_Label_4b0da483-98ba-4e91-86d4-4814d527b390_Name">
    <vt:lpwstr>Public</vt:lpwstr>
  </property>
  <property fmtid="{D5CDD505-2E9C-101B-9397-08002B2CF9AE}" pid="8" name="MSIP_Label_4b0da483-98ba-4e91-86d4-4814d527b390_SiteId">
    <vt:lpwstr>cfddba29-ca2a-450c-a415-595e7fcce8e5</vt:lpwstr>
  </property>
  <property fmtid="{D5CDD505-2E9C-101B-9397-08002B2CF9AE}" pid="9" name="MSIP_Label_4b0da483-98ba-4e91-86d4-4814d527b390_ActionId">
    <vt:lpwstr>6ef2f69d-cd74-4980-8ba9-44468762657c</vt:lpwstr>
  </property>
  <property fmtid="{D5CDD505-2E9C-101B-9397-08002B2CF9AE}" pid="10" name="MSIP_Label_4b0da483-98ba-4e91-86d4-4814d527b390_ContentBits">
    <vt:lpwstr>0</vt:lpwstr>
  </property>
</Properties>
</file>